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354" r:id="rId4"/>
    <p:sldId id="355" r:id="rId6"/>
    <p:sldId id="356" r:id="rId7"/>
    <p:sldId id="364" r:id="rId8"/>
    <p:sldId id="365" r:id="rId9"/>
    <p:sldId id="366" r:id="rId10"/>
    <p:sldId id="367" r:id="rId11"/>
    <p:sldId id="368" r:id="rId12"/>
    <p:sldId id="369" r:id="rId13"/>
    <p:sldId id="370" r:id="rId14"/>
    <p:sldId id="361" r:id="rId15"/>
    <p:sldId id="362" r:id="rId16"/>
    <p:sldId id="398" r:id="rId17"/>
    <p:sldId id="363" r:id="rId18"/>
    <p:sldId id="452" r:id="rId19"/>
    <p:sldId id="278" r:id="rId20"/>
    <p:sldId id="351" r:id="rId21"/>
    <p:sldId id="426" r:id="rId22"/>
    <p:sldId id="428" r:id="rId23"/>
    <p:sldId id="358" r:id="rId24"/>
    <p:sldId id="360" r:id="rId25"/>
    <p:sldId id="353" r:id="rId26"/>
    <p:sldId id="352" r:id="rId27"/>
    <p:sldId id="287" r:id="rId28"/>
    <p:sldId id="357" r:id="rId29"/>
    <p:sldId id="295" r:id="rId30"/>
    <p:sldId id="291" r:id="rId31"/>
    <p:sldId id="282" r:id="rId32"/>
    <p:sldId id="298" r:id="rId33"/>
    <p:sldId id="322" r:id="rId34"/>
    <p:sldId id="425" r:id="rId35"/>
    <p:sldId id="359" r:id="rId36"/>
    <p:sldId id="341" r:id="rId37"/>
    <p:sldId id="342" r:id="rId38"/>
    <p:sldId id="343" r:id="rId39"/>
    <p:sldId id="340" r:id="rId40"/>
    <p:sldId id="338" r:id="rId41"/>
    <p:sldId id="339" r:id="rId42"/>
    <p:sldId id="309" r:id="rId43"/>
    <p:sldId id="310" r:id="rId44"/>
    <p:sldId id="306" r:id="rId45"/>
    <p:sldId id="307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18" autoAdjust="0"/>
    <p:restoredTop sz="94660"/>
  </p:normalViewPr>
  <p:slideViewPr>
    <p:cSldViewPr showGuides="1">
      <p:cViewPr varScale="1">
        <p:scale>
          <a:sx n="110" d="100"/>
          <a:sy n="110" d="100"/>
        </p:scale>
        <p:origin x="-1704" y="-96"/>
      </p:cViewPr>
      <p:guideLst>
        <p:guide orient="horz" pos="2160"/>
        <p:guide pos="28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372659742787"/>
          <c:y val="0.0887211342841622"/>
          <c:w val="0.57785844676262"/>
          <c:h val="0.670841965531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Noise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Complaints of diners Zagat survey 2018 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Service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Complaints of diners Zagat survey 2018 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crowds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Complaints of diners Zagat survey 2018 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prices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Complaints of diners Zagat survey 2018 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parking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</c:f>
              <c:strCache>
                <c:ptCount val="1"/>
                <c:pt idx="0">
                  <c:v>Complaints of diners Zagat survey 2018 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6819968"/>
        <c:axId val="256821504"/>
      </c:barChart>
      <c:catAx>
        <c:axId val="2568199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GB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56821504"/>
        <c:crosses val="autoZero"/>
        <c:auto val="1"/>
        <c:lblAlgn val="ctr"/>
        <c:lblOffset val="100"/>
        <c:noMultiLvlLbl val="0"/>
      </c:catAx>
      <c:valAx>
        <c:axId val="256821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GB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56819968"/>
        <c:crosses val="autoZero"/>
        <c:crossBetween val="between"/>
      </c:valAx>
    </c:plotArea>
    <c:legend>
      <c:legendPos val="r"/>
      <c:layout/>
      <c:overlay val="0"/>
      <c:txPr>
        <a:bodyPr rot="0" spcFirstLastPara="0" vertOverflow="ellipsis" vert="horz" wrap="square" anchor="ctr" anchorCtr="1"/>
        <a:lstStyle/>
        <a:p>
          <a:pPr>
            <a:defRPr lang="en-GB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en-GB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3D7F0-926B-D648-8B5A-4E69C10CA3A8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wordt</a:t>
            </a:r>
            <a:r>
              <a:rPr lang="en-US" baseline="0" dirty="0" smtClean="0"/>
              <a:t> de cellulose </a:t>
            </a:r>
            <a:r>
              <a:rPr lang="en-US" baseline="0" dirty="0" err="1" smtClean="0"/>
              <a:t>spuitpleister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gecontroleerd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select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spelers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wereldwijd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Hierdoor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maar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bedrijven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technologie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visie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breken</a:t>
            </a:r>
            <a:r>
              <a:rPr lang="en-US" baseline="0" dirty="0" smtClean="0"/>
              <a:t>. Door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bieden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partijen</a:t>
            </a:r>
            <a:r>
              <a:rPr lang="en-US" baseline="0" dirty="0" smtClean="0"/>
              <a:t> die </a:t>
            </a:r>
            <a:r>
              <a:rPr lang="en-US" baseline="0" dirty="0" err="1" smtClean="0"/>
              <a:t>kundig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graag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willen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krijgen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markt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wordt</a:t>
            </a:r>
            <a:r>
              <a:rPr lang="en-US" baseline="0" dirty="0" smtClean="0"/>
              <a:t> de cellulose </a:t>
            </a:r>
            <a:r>
              <a:rPr lang="en-US" baseline="0" dirty="0" err="1" smtClean="0"/>
              <a:t>spuitpleister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gecontroleerd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select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spelers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wereldwijd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Hierdoor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maar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bedrijven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technologie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visie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breken</a:t>
            </a:r>
            <a:r>
              <a:rPr lang="en-US" baseline="0" dirty="0" smtClean="0"/>
              <a:t>. Door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bieden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partijen</a:t>
            </a:r>
            <a:r>
              <a:rPr lang="en-US" baseline="0" dirty="0" smtClean="0"/>
              <a:t> die </a:t>
            </a:r>
            <a:r>
              <a:rPr lang="en-US" baseline="0" dirty="0" err="1" smtClean="0"/>
              <a:t>kundig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graag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willen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krijgen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markt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Head office:</a:t>
            </a:r>
            <a:r>
              <a:rPr lang="en-US" baseline="0" dirty="0" smtClean="0"/>
              <a:t> Amsterdam</a:t>
            </a:r>
            <a:endParaRPr lang="en-US" baseline="0" dirty="0" smtClean="0"/>
          </a:p>
          <a:p>
            <a:r>
              <a:rPr lang="en-US" baseline="0" dirty="0" smtClean="0"/>
              <a:t>Sales offices: Bahrain &amp; Kuala Lumpur</a:t>
            </a:r>
            <a:endParaRPr lang="en-US" baseline="0" dirty="0" smtClean="0"/>
          </a:p>
          <a:p>
            <a:r>
              <a:rPr lang="en-US" baseline="0" dirty="0" smtClean="0"/>
              <a:t>Partner </a:t>
            </a:r>
            <a:r>
              <a:rPr lang="en-US" baseline="0" dirty="0" err="1" smtClean="0"/>
              <a:t>Australie</a:t>
            </a:r>
            <a:r>
              <a:rPr lang="en-US" baseline="0" dirty="0" smtClean="0"/>
              <a:t>: VIP design in Perth</a:t>
            </a:r>
            <a:endParaRPr lang="en-US" baseline="0" dirty="0" smtClean="0"/>
          </a:p>
          <a:p>
            <a:r>
              <a:rPr lang="en-US" baseline="0" dirty="0" smtClean="0"/>
              <a:t>Partner </a:t>
            </a:r>
            <a:r>
              <a:rPr lang="en-US" baseline="0" dirty="0" err="1" smtClean="0"/>
              <a:t>Midden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Oosten</a:t>
            </a:r>
            <a:r>
              <a:rPr lang="en-US" baseline="0" dirty="0" smtClean="0"/>
              <a:t>: Optimum &amp; </a:t>
            </a:r>
            <a:r>
              <a:rPr lang="en-US" baseline="0" dirty="0" err="1" smtClean="0"/>
              <a:t>Intex</a:t>
            </a:r>
            <a:endParaRPr lang="en-US" baseline="0" dirty="0" smtClean="0"/>
          </a:p>
          <a:p>
            <a:r>
              <a:rPr lang="en-US" baseline="0" dirty="0" smtClean="0"/>
              <a:t>Partner Israel: Judea trading</a:t>
            </a:r>
            <a:endParaRPr lang="en-US" baseline="0" dirty="0" smtClean="0"/>
          </a:p>
          <a:p>
            <a:r>
              <a:rPr lang="en-US" baseline="0" dirty="0" smtClean="0"/>
              <a:t>Partner Portugal: </a:t>
            </a:r>
            <a:r>
              <a:rPr lang="en-US" baseline="0" dirty="0" err="1" smtClean="0"/>
              <a:t>Pimenta</a:t>
            </a:r>
            <a:r>
              <a:rPr lang="en-US" baseline="0" dirty="0" smtClean="0"/>
              <a:t> brothers</a:t>
            </a:r>
            <a:endParaRPr lang="en-US" baseline="0" dirty="0" smtClean="0"/>
          </a:p>
          <a:p>
            <a:r>
              <a:rPr lang="en-US" baseline="0" dirty="0" smtClean="0"/>
              <a:t>Partner UK: Diverse</a:t>
            </a:r>
            <a:endParaRPr lang="en-US" baseline="0" dirty="0" smtClean="0"/>
          </a:p>
          <a:p>
            <a:r>
              <a:rPr lang="en-US" baseline="0" dirty="0" smtClean="0"/>
              <a:t>Partner North America: SMG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goed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jaar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wordt</a:t>
            </a:r>
            <a:r>
              <a:rPr lang="en-US" baseline="0" dirty="0" smtClean="0"/>
              <a:t> de cellulose </a:t>
            </a:r>
            <a:r>
              <a:rPr lang="en-US" baseline="0" dirty="0" err="1" smtClean="0"/>
              <a:t>spuitpleister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gecontroleerd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select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spelers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wereldwijd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Hierdoor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hebben</a:t>
            </a:r>
            <a:r>
              <a:rPr lang="en-US" baseline="0" dirty="0" smtClean="0"/>
              <a:t> maar </a:t>
            </a:r>
            <a:r>
              <a:rPr lang="en-US" baseline="0" dirty="0" err="1" smtClean="0"/>
              <a:t>een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aantal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bedrijven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technologie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visie</a:t>
            </a:r>
            <a:r>
              <a:rPr lang="en-US" baseline="0" dirty="0" smtClean="0"/>
              <a:t> is </a:t>
            </a:r>
            <a:r>
              <a:rPr lang="en-US" baseline="0" dirty="0" err="1" smtClean="0"/>
              <a:t>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door </a:t>
            </a:r>
            <a:r>
              <a:rPr lang="en-US" baseline="0" dirty="0" err="1" smtClean="0"/>
              <a:t>breken</a:t>
            </a:r>
            <a:r>
              <a:rPr lang="en-US" baseline="0" dirty="0" smtClean="0"/>
              <a:t>. Door </a:t>
            </a:r>
            <a:r>
              <a:rPr lang="en-US" baseline="0" dirty="0" err="1" smtClean="0"/>
              <a:t>onze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producten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bieden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partijen</a:t>
            </a:r>
            <a:r>
              <a:rPr lang="en-US" baseline="0" dirty="0" smtClean="0"/>
              <a:t> die </a:t>
            </a:r>
            <a:r>
              <a:rPr lang="en-US" baseline="0" dirty="0" err="1" smtClean="0"/>
              <a:t>kundig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zijn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graag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toegang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willen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krijgen</a:t>
            </a:r>
            <a:r>
              <a:rPr lang="en-US" baseline="0" dirty="0" smtClean="0"/>
              <a:t> tot </a:t>
            </a:r>
            <a:r>
              <a:rPr lang="en-US" baseline="0" dirty="0" err="1" smtClean="0"/>
              <a:t>deze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markt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08C7D8-4F54-D541-B2BC-487DB9F4F07D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  <a:endParaRPr lang="nl-NL" smtClean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  <a:endParaRPr lang="nl-NL" smtClean="0"/>
          </a:p>
          <a:p>
            <a:pPr lvl="1"/>
            <a:r>
              <a:rPr lang="nl-NL" smtClean="0"/>
              <a:t>Tweede niveau</a:t>
            </a:r>
            <a:endParaRPr lang="nl-NL" smtClean="0"/>
          </a:p>
          <a:p>
            <a:pPr lvl="2"/>
            <a:r>
              <a:rPr lang="nl-NL" smtClean="0"/>
              <a:t>Derde niveau</a:t>
            </a:r>
            <a:endParaRPr lang="nl-NL" smtClean="0"/>
          </a:p>
          <a:p>
            <a:pPr lvl="3"/>
            <a:r>
              <a:rPr lang="nl-NL" smtClean="0"/>
              <a:t>Vierde niveau</a:t>
            </a:r>
            <a:endParaRPr lang="nl-NL" smtClean="0"/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BE151-BE49-4B46-9C8B-AD5582B43CCA}" type="datetimeFigureOut">
              <a:rPr lang="en-US" smtClean="0"/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607F6-1191-433B-B0FB-DE54866E4F00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image" Target="../media/image9.jpeg"/><Relationship Id="rId7" Type="http://schemas.openxmlformats.org/officeDocument/2006/relationships/image" Target="../media/image8.jpe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png"/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www.npostart.nl/de-monitor/24-02-2020/KN_1712023" TargetMode="External"/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.png"/><Relationship Id="rId2" Type="http://schemas.openxmlformats.org/officeDocument/2006/relationships/image" Target="../media/image17.GIF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tags" Target="../tags/tag1.xml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tags" Target="../tags/tag2.xml"/><Relationship Id="rId4" Type="http://schemas.microsoft.com/office/2007/relationships/media" Target="../media/media2.mp4"/><Relationship Id="rId3" Type="http://schemas.openxmlformats.org/officeDocument/2006/relationships/video" Target="../media/media2.mp4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microsoft.com/office/2007/relationships/media" Target="../media/media3.mp4"/><Relationship Id="rId3" Type="http://schemas.openxmlformats.org/officeDocument/2006/relationships/video" Target="../media/media3.mp4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7.GIF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30.png"/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microsoft.com/office/2007/relationships/media" Target="../media/media5.mp4"/><Relationship Id="rId7" Type="http://schemas.openxmlformats.org/officeDocument/2006/relationships/video" Target="../media/media5.mp4"/><Relationship Id="rId6" Type="http://schemas.openxmlformats.org/officeDocument/2006/relationships/image" Target="../media/image34.png"/><Relationship Id="rId5" Type="http://schemas.openxmlformats.org/officeDocument/2006/relationships/tags" Target="../tags/tag3.xml"/><Relationship Id="rId4" Type="http://schemas.microsoft.com/office/2007/relationships/media" Target="../media/media4.mp4"/><Relationship Id="rId3" Type="http://schemas.openxmlformats.org/officeDocument/2006/relationships/video" Target="../media/media4.mp4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35.png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24.jpeg"/><Relationship Id="rId3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6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Relationship Id="rId3" Type="http://schemas.openxmlformats.org/officeDocument/2006/relationships/image" Target="../media/image57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0.png"/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61.png"/><Relationship Id="rId4" Type="http://schemas.microsoft.com/office/2007/relationships/media" Target="../media/media6.mp4"/><Relationship Id="rId3" Type="http://schemas.openxmlformats.org/officeDocument/2006/relationships/video" Target="../media/media6.mp4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7.GIF"/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3" Type="http://schemas.openxmlformats.org/officeDocument/2006/relationships/image" Target="../media/image64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8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0.png"/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69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59.jpeg"/><Relationship Id="rId3" Type="http://schemas.openxmlformats.org/officeDocument/2006/relationships/image" Target="../media/image72.png"/><Relationship Id="rId2" Type="http://schemas.openxmlformats.org/officeDocument/2006/relationships/image" Target="../media/image2.png"/><Relationship Id="rId1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75.jpeg"/><Relationship Id="rId3" Type="http://schemas.openxmlformats.org/officeDocument/2006/relationships/image" Target="../media/image23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3" Type="http://schemas.openxmlformats.org/officeDocument/2006/relationships/image" Target="../media/image2.png"/><Relationship Id="rId2" Type="http://schemas.openxmlformats.org/officeDocument/2006/relationships/image" Target="../media/image77.jpeg"/><Relationship Id="rId1" Type="http://schemas.openxmlformats.org/officeDocument/2006/relationships/image" Target="../media/image7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6516216" cy="4607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67544" y="2204864"/>
            <a:ext cx="6768751" cy="1120365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Bowiq</a:t>
            </a:r>
            <a:endParaRPr lang="en-US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67544" y="3140968"/>
            <a:ext cx="5536704" cy="1296144"/>
          </a:xfrm>
        </p:spPr>
        <p:txBody>
          <a:bodyPr>
            <a:normAutofit/>
          </a:bodyPr>
          <a:lstStyle/>
          <a:p>
            <a:pPr algn="l"/>
            <a:r>
              <a:rPr lang="en-GB" altLang="en-US" sz="3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US" sz="3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coustical plaster</a:t>
            </a:r>
            <a:r>
              <a:rPr lang="en-GB" altLang="en-US" sz="30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solutions</a:t>
            </a:r>
            <a:endParaRPr lang="en-GB" altLang="en-US" sz="3000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639" y="948420"/>
            <a:ext cx="1901825" cy="66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 we are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7571184" cy="4248472"/>
          </a:xfrm>
        </p:spPr>
        <p:txBody>
          <a:bodyPr/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Specialist in acoustical plaster systems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we are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IMG-20240306-WA0009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48805" y="1125220"/>
            <a:ext cx="1830705" cy="2440940"/>
          </a:xfrm>
          <a:prstGeom prst="rect">
            <a:avLst/>
          </a:prstGeom>
        </p:spPr>
      </p:pic>
      <p:pic>
        <p:nvPicPr>
          <p:cNvPr id="9" name="Picture 8" descr="IMG-20240306-WA000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5" y="1125220"/>
            <a:ext cx="1830070" cy="2440940"/>
          </a:xfrm>
          <a:prstGeom prst="rect">
            <a:avLst/>
          </a:prstGeom>
        </p:spPr>
      </p:pic>
      <p:pic>
        <p:nvPicPr>
          <p:cNvPr id="11" name="Picture 10" descr="17096832183649043706015795962043"/>
          <p:cNvPicPr>
            <a:picLocks noChangeAspect="1"/>
          </p:cNvPicPr>
          <p:nvPr/>
        </p:nvPicPr>
        <p:blipFill>
          <a:blip r:embed="rId5"/>
          <a:srcRect r="27000"/>
          <a:stretch>
            <a:fillRect/>
          </a:stretch>
        </p:blipFill>
        <p:spPr>
          <a:xfrm>
            <a:off x="208915" y="1125220"/>
            <a:ext cx="2376170" cy="2442210"/>
          </a:xfrm>
          <a:prstGeom prst="rect">
            <a:avLst/>
          </a:prstGeom>
        </p:spPr>
      </p:pic>
      <p:pic>
        <p:nvPicPr>
          <p:cNvPr id="13" name="Picture 12" descr="IMG-20240306-WA00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165" y="1125220"/>
            <a:ext cx="1828800" cy="2440305"/>
          </a:xfrm>
          <a:prstGeom prst="rect">
            <a:avLst/>
          </a:prstGeom>
        </p:spPr>
      </p:pic>
      <p:pic>
        <p:nvPicPr>
          <p:cNvPr id="14" name="Picture 13" descr="2024-02-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190" y="3995420"/>
            <a:ext cx="3372485" cy="2529840"/>
          </a:xfrm>
          <a:prstGeom prst="rect">
            <a:avLst/>
          </a:prstGeom>
        </p:spPr>
      </p:pic>
      <p:pic>
        <p:nvPicPr>
          <p:cNvPr id="17" name="Picture 16" descr="WhatsApp Image 2024-03-06 at 18.36.38_0790c8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850" y="3983355"/>
            <a:ext cx="4528820" cy="2541905"/>
          </a:xfrm>
          <a:prstGeom prst="rect">
            <a:avLst/>
          </a:prstGeom>
        </p:spPr>
      </p:pic>
      <p:sp>
        <p:nvSpPr>
          <p:cNvPr id="19" name="Text Box 18"/>
          <p:cNvSpPr txBox="1"/>
          <p:nvPr/>
        </p:nvSpPr>
        <p:spPr>
          <a:xfrm>
            <a:off x="755650" y="6548755"/>
            <a:ext cx="3888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/>
              <a:t>BoCoustic Factory in France (Lyon)</a:t>
            </a:r>
            <a:endParaRPr lang="en-GB" altLang="en-US"/>
          </a:p>
        </p:txBody>
      </p:sp>
      <p:sp>
        <p:nvSpPr>
          <p:cNvPr id="20" name="Text Box 19"/>
          <p:cNvSpPr txBox="1"/>
          <p:nvPr/>
        </p:nvSpPr>
        <p:spPr>
          <a:xfrm>
            <a:off x="5076190" y="6525895"/>
            <a:ext cx="4323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/>
              <a:t>BoSpray Factory in Germany(Angelbachtal)</a:t>
            </a:r>
            <a:endParaRPr lang="en-GB" altLang="en-US"/>
          </a:p>
        </p:txBody>
      </p:sp>
      <p:sp>
        <p:nvSpPr>
          <p:cNvPr id="21" name="Text Box 20"/>
          <p:cNvSpPr txBox="1"/>
          <p:nvPr/>
        </p:nvSpPr>
        <p:spPr>
          <a:xfrm>
            <a:off x="2282190" y="3591560"/>
            <a:ext cx="4303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/>
              <a:t>Factory R&amp;D and storage in the Netherlands</a:t>
            </a:r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we are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1"/>
          <a:srcRect t="11466" b="11466"/>
          <a:stretch>
            <a:fillRect/>
          </a:stretch>
        </p:blipFill>
        <p:spPr>
          <a:xfrm>
            <a:off x="395536" y="2060600"/>
            <a:ext cx="8353425" cy="4176712"/>
          </a:xfr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6"/>
          <p:cNvSpPr/>
          <p:nvPr/>
        </p:nvSpPr>
        <p:spPr>
          <a:xfrm>
            <a:off x="4355976" y="2708920"/>
            <a:ext cx="144016" cy="1440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444208" y="909479"/>
            <a:ext cx="25202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Head office</a:t>
            </a:r>
            <a:endParaRPr lang="en-US" dirty="0" smtClean="0"/>
          </a:p>
          <a:p>
            <a:r>
              <a:rPr lang="en-US" dirty="0" smtClean="0"/>
              <a:t>Sales office</a:t>
            </a:r>
            <a:endParaRPr lang="en-US" dirty="0" smtClean="0"/>
          </a:p>
          <a:p>
            <a:r>
              <a:rPr lang="en-US" dirty="0" smtClean="0"/>
              <a:t>Partners</a:t>
            </a:r>
            <a:endParaRPr lang="en-US" dirty="0" smtClean="0"/>
          </a:p>
          <a:p>
            <a:r>
              <a:rPr lang="en-GB" altLang="en-US" dirty="0"/>
              <a:t>Factory</a:t>
            </a:r>
            <a:endParaRPr lang="en-GB" altLang="en-US" dirty="0"/>
          </a:p>
        </p:txBody>
      </p:sp>
      <p:sp>
        <p:nvSpPr>
          <p:cNvPr id="20" name="Oval 19"/>
          <p:cNvSpPr/>
          <p:nvPr/>
        </p:nvSpPr>
        <p:spPr>
          <a:xfrm>
            <a:off x="8604448" y="1592476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604448" y="1317779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8604448" y="1043082"/>
            <a:ext cx="144016" cy="144016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948264" y="4077072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148064" y="3356992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652120" y="3645024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300192" y="3861048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923928" y="2636912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139952" y="2708920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397234" y="2805248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8604448" y="1861716"/>
            <a:ext cx="127248" cy="12724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73443" y="2997096"/>
            <a:ext cx="127248" cy="12724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195924" y="3015352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803747" y="378929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452082" y="366229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020282" y="429348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507712" y="3789928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752187" y="379056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91812" y="3124448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24022" y="315937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212697" y="2888863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860012" y="5157718"/>
            <a:ext cx="127248" cy="127248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501078" y="2761511"/>
            <a:ext cx="127248" cy="12724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605" y="1320800"/>
            <a:ext cx="7906385" cy="59626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problem do we solve?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7571184" cy="4248472"/>
          </a:xfrm>
        </p:spPr>
        <p:txBody>
          <a:bodyPr/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algn="ctr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 problems in residensial and public spaces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 problems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7571184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can we do about it?</a:t>
            </a:r>
            <a:endParaRPr lang="en-GB" u="sng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320684"/>
            <a:ext cx="9144000" cy="596148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“Acoustics” in restaurants  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4536504" cy="4414341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 1 complaint is noise for restaurants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hart 5"/>
          <p:cNvGraphicFramePr/>
          <p:nvPr/>
        </p:nvGraphicFramePr>
        <p:xfrm>
          <a:off x="4932039" y="1916832"/>
          <a:ext cx="4157801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33" t="21538" r="38846" b="31368"/>
          <a:stretch>
            <a:fillRect/>
          </a:stretch>
        </p:blipFill>
        <p:spPr bwMode="auto">
          <a:xfrm>
            <a:off x="1033898" y="2722257"/>
            <a:ext cx="3898141" cy="3659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44580" y="235731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Metal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44144" y="1880951"/>
            <a:ext cx="15998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Hard ceiling</a:t>
            </a:r>
            <a:endParaRPr lang="en-GB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-44580" y="3717032"/>
            <a:ext cx="152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Hard floor</a:t>
            </a:r>
            <a:endParaRPr lang="en-GB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572340" y="2982143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Furniture</a:t>
            </a:r>
            <a:endParaRPr lang="en-GB" sz="2400" b="1" dirty="0"/>
          </a:p>
        </p:txBody>
      </p:sp>
      <p:pic>
        <p:nvPicPr>
          <p:cNvPr id="29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7848872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Hard surfaces reflect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831" y="1988944"/>
            <a:ext cx="5806053" cy="4354540"/>
          </a:xfrm>
          <a:prstGeom prst="rect">
            <a:avLst/>
          </a:prstGeom>
        </p:spPr>
      </p:pic>
      <p:cxnSp>
        <p:nvCxnSpPr>
          <p:cNvPr id="22" name="Straight Arrow Connector 21"/>
          <p:cNvCxnSpPr/>
          <p:nvPr/>
        </p:nvCxnSpPr>
        <p:spPr>
          <a:xfrm>
            <a:off x="899592" y="2588142"/>
            <a:ext cx="2448272" cy="12380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55576" y="4077072"/>
            <a:ext cx="1584176" cy="7920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217783" y="3330107"/>
            <a:ext cx="2037026" cy="111107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5796136" y="2060848"/>
            <a:ext cx="1739662" cy="13475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608" y="3054151"/>
            <a:ext cx="1520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Hard walls</a:t>
            </a:r>
            <a:endParaRPr lang="en-GB" sz="2400" b="1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005644" y="3374126"/>
            <a:ext cx="3206316" cy="14169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1320684"/>
            <a:ext cx="9144000" cy="596148"/>
          </a:xfrm>
        </p:spPr>
        <p:txBody>
          <a:bodyPr>
            <a:noAutofit/>
          </a:bodyPr>
          <a:lstStyle/>
          <a:p>
            <a:pPr algn="l"/>
            <a:r>
              <a:rPr lang="en-GB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“Acoustics” in offices…  </a:t>
            </a:r>
            <a:endParaRPr lang="en-US" sz="36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4536504" cy="4414341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Most important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complaint is noise for offices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9" t="23071" r="38708" b="28190"/>
          <a:stretch>
            <a:fillRect/>
          </a:stretch>
        </p:blipFill>
        <p:spPr bwMode="auto">
          <a:xfrm>
            <a:off x="1259321" y="2708920"/>
            <a:ext cx="360792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5413415" y="5157192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4"/>
              </a:rPr>
              <a:t>https://www.npostart.nl/de-monitor/24-02-2020/KN_1712023</a:t>
            </a:r>
            <a:endParaRPr lang="en-GB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3" t="30599" r="38702" b="22307"/>
          <a:stretch>
            <a:fillRect/>
          </a:stretch>
        </p:blipFill>
        <p:spPr bwMode="auto">
          <a:xfrm>
            <a:off x="5415785" y="1890128"/>
            <a:ext cx="3468661" cy="3267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988840"/>
            <a:ext cx="6372708" cy="42484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44580" y="235731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Metal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544145" y="1880951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Concrete</a:t>
            </a:r>
            <a:endParaRPr lang="en-GB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-44580" y="371703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Glass</a:t>
            </a:r>
            <a:endParaRPr lang="en-GB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572340" y="2982143"/>
            <a:ext cx="1404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Dry-wall</a:t>
            </a:r>
            <a:endParaRPr lang="en-GB" sz="2400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5879613" y="2180119"/>
            <a:ext cx="1656184" cy="35438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99592" y="2588142"/>
            <a:ext cx="936104" cy="624834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755576" y="3947864"/>
            <a:ext cx="2412268" cy="427402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3743908" y="3212976"/>
            <a:ext cx="3672408" cy="70416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7848872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Hard surfaces reflect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0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7848872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This effects the </a:t>
            </a:r>
            <a:r>
              <a:rPr lang="en-GB" b="1" dirty="0" smtClean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Well</a:t>
            </a:r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Being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0848"/>
            <a:ext cx="5391572" cy="3598288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320684"/>
            <a:ext cx="8712967" cy="596148"/>
          </a:xfrm>
        </p:spPr>
        <p:txBody>
          <a:bodyPr>
            <a:noAutofit/>
          </a:bodyPr>
          <a:lstStyle/>
          <a:p>
            <a:pPr algn="l"/>
            <a:r>
              <a:rPr lang="en-GB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Absorption is needed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6696744" cy="44143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Principle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Sound waves need to be absorbed not reflected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Introduce absorption on wall or ceilings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0232" y="1988840"/>
            <a:ext cx="2291692" cy="2864615"/>
          </a:xfrm>
          <a:prstGeom prst="rect">
            <a:avLst/>
          </a:prstGeom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Sound absorption 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How does this work?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arenR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sound absorption">
            <a:hlinkClick r:id="" action="ppaction://media"/>
          </p:cNvPr>
          <p:cNvPicPr/>
          <p:nvPr>
            <p:ph sz="half" idx="2"/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907540" y="2853055"/>
            <a:ext cx="4038600" cy="22717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76923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reverberation time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arenR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reverberation time">
            <a:hlinkClick r:id="" action="ppaction://media"/>
          </p:cNvPr>
          <p:cNvPicPr/>
          <p:nvPr>
            <p:ph sz="half" idx="2"/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080895" y="2493010"/>
            <a:ext cx="4759325" cy="26377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320684"/>
            <a:ext cx="8712967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Example 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5400600" cy="44143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buAutoNum type="arabicParenR"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WhatsApp Video 2021-06-24 at 9.04.12 PM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07803" y="1197134"/>
            <a:ext cx="2856456" cy="50469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what is that?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sound absorption 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NRC(Noise Reduction Coefficient) = 0.00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1.00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¾’(15mm):      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0.65(Class D)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1’(25mm):       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0.85(Class C)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½’(37.5mm):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0.85(Class B)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mm:            NRC 0.95(Class A)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mm*:          NRC 1.00(Class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*Rib deck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3" t="21566" r="36265" b="16236"/>
          <a:stretch>
            <a:fillRect/>
          </a:stretch>
        </p:blipFill>
        <p:spPr bwMode="auto">
          <a:xfrm rot="20533357">
            <a:off x="5633787" y="3544796"/>
            <a:ext cx="1805671" cy="252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32" y="1340768"/>
            <a:ext cx="1729870" cy="2162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3" t="21373" r="36911" b="14008"/>
          <a:stretch>
            <a:fillRect/>
          </a:stretch>
        </p:blipFill>
        <p:spPr bwMode="auto">
          <a:xfrm rot="21164118">
            <a:off x="6881639" y="3469140"/>
            <a:ext cx="1931520" cy="248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solutions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23252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 plaster system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10"/>
          <p:cNvPicPr>
            <a:picLocks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9" t="5455" r="8746" b="5785"/>
          <a:stretch>
            <a:fillRect/>
          </a:stretch>
        </p:blipFill>
        <p:spPr>
          <a:xfrm>
            <a:off x="3563620" y="2572385"/>
            <a:ext cx="4292600" cy="2682875"/>
          </a:xfrm>
          <a:prstGeom prst="rect">
            <a:avLst/>
          </a:prstGeom>
        </p:spPr>
      </p:pic>
      <p:sp>
        <p:nvSpPr>
          <p:cNvPr id="13" name="Text Box 12"/>
          <p:cNvSpPr txBox="1"/>
          <p:nvPr/>
        </p:nvSpPr>
        <p:spPr>
          <a:xfrm>
            <a:off x="683260" y="5480685"/>
            <a:ext cx="1152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/>
              <a:t>BoCoustic</a:t>
            </a:r>
            <a:endParaRPr lang="en-GB" altLang="en-US"/>
          </a:p>
        </p:txBody>
      </p:sp>
      <p:sp>
        <p:nvSpPr>
          <p:cNvPr id="14" name="Text Box 13"/>
          <p:cNvSpPr txBox="1"/>
          <p:nvPr/>
        </p:nvSpPr>
        <p:spPr>
          <a:xfrm>
            <a:off x="3563620" y="5480685"/>
            <a:ext cx="11525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GB" altLang="en-US"/>
              <a:t>BoSpray</a:t>
            </a:r>
            <a:endParaRPr lang="en-GB" altLang="en-US"/>
          </a:p>
        </p:txBody>
      </p:sp>
      <p:pic>
        <p:nvPicPr>
          <p:cNvPr id="15" name="Picture 14" descr="IMG-20230531-WA00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60" y="2600325"/>
            <a:ext cx="2012315" cy="2683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78358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Smooth seamless system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Made from sound transparent granulates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 sound absorption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Fire rated E84 class A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LEED credits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endParaRPr lang="en-GB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 descr="WhatsApp Image 2023-11-07 at 16.46.47_f5058cb1"/>
          <p:cNvPicPr>
            <a:picLocks noChangeAspect="1"/>
          </p:cNvPicPr>
          <p:nvPr>
            <p:ph sz="half" idx="2"/>
          </p:nvPr>
        </p:nvPicPr>
        <p:blipFill>
          <a:blip r:embed="rId3"/>
          <a:srcRect l="8915" t="23617" b="7580"/>
          <a:stretch>
            <a:fillRect/>
          </a:stretch>
        </p:blipFill>
        <p:spPr>
          <a:xfrm>
            <a:off x="5652135" y="3213100"/>
            <a:ext cx="3678555" cy="2985770"/>
          </a:xfrm>
          <a:prstGeom prst="rect">
            <a:avLst/>
          </a:prstGeom>
        </p:spPr>
      </p:pic>
      <p:pic>
        <p:nvPicPr>
          <p:cNvPr id="103" name="Picture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1691640" y="5204460"/>
            <a:ext cx="1040765" cy="9944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Content Placeholder 9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8955" y="5157470"/>
            <a:ext cx="1230630" cy="12306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 plaster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Special acoustical inert granulates</a:t>
            </a:r>
            <a:endParaRPr lang="en-GB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990" y="1269365"/>
            <a:ext cx="3409950" cy="5191125"/>
          </a:xfrm>
          <a:prstGeom prst="rect">
            <a:avLst/>
          </a:prstGeom>
        </p:spPr>
      </p:pic>
      <p:sp>
        <p:nvSpPr>
          <p:cNvPr id="11" name="Content Placeholder 10"/>
          <p:cNvSpPr/>
          <p:nvPr>
            <p:ph sz="half" idx="2"/>
          </p:nvPr>
        </p:nvSpPr>
        <p:spPr/>
        <p:txBody>
          <a:bodyPr/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 Board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6176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 density glasswool board</a:t>
            </a:r>
            <a:endParaRPr lang="en-GB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Produced in Saudi Arabia by Al Zamil in JV with Owenscorning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Content Placeholder 100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40425" y="4725670"/>
            <a:ext cx="1905000" cy="190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55" y="1485265"/>
            <a:ext cx="4889500" cy="3008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6734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Easy to Install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7315" y="2853055"/>
            <a:ext cx="3396615" cy="20834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5525" y="2859405"/>
            <a:ext cx="3382645" cy="20713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75" y="2877820"/>
            <a:ext cx="2052955" cy="2052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6734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Easy to Install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VID-20230830-WA0003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1505" y="1458595"/>
            <a:ext cx="3774440" cy="5066030"/>
          </a:xfrm>
          <a:prstGeom prst="rect">
            <a:avLst/>
          </a:prstGeom>
        </p:spPr>
      </p:pic>
      <p:pic>
        <p:nvPicPr>
          <p:cNvPr id="14" name="WhatsApp Video 2023-05-19 at 16.06.08">
            <a:hlinkClick r:id="" action="ppaction://media"/>
          </p:cNvPr>
          <p:cNvPicPr/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716145" y="1722120"/>
            <a:ext cx="2745105" cy="4608195"/>
          </a:xfrm>
          <a:prstGeom prst="rect">
            <a:avLst/>
          </a:prstGeom>
        </p:spPr>
      </p:pic>
      <p:sp>
        <p:nvSpPr>
          <p:cNvPr id="11" name="Content Placeholder 10"/>
          <p:cNvSpPr/>
          <p:nvPr>
            <p:ph sz="half" idx="2"/>
          </p:nvPr>
        </p:nvSpPr>
        <p:spPr/>
        <p:txBody>
          <a:bodyPr/>
          <a:p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 fullScrn="0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42318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5)     LEED V4, </a:t>
            </a: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BREEAM &amp; WELL credits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LEED V4 credits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Recycled content, (glaswooll panel)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Low VOC emitting material(plaster)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Regional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materials(glaswool panel)</a:t>
            </a:r>
            <a:endParaRPr lang="en-GB" sz="2000" b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Renewable materials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Acoustic performance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No Red-list raw materials 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Avoidance of hazardous substances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800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HEA05, 1 credit(Acoustical performance)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HEA02, 1 credit(Internal air quality)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" y="5059598"/>
            <a:ext cx="1100991" cy="38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2" y="2409569"/>
            <a:ext cx="427290" cy="42729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94" y="1916832"/>
            <a:ext cx="360938" cy="36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42" y="2349050"/>
            <a:ext cx="1351174" cy="750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059598"/>
            <a:ext cx="1007776" cy="10077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272" y="3501022"/>
            <a:ext cx="1209807" cy="11936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21144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Fire rating E84 Class A</a:t>
            </a:r>
            <a:endParaRPr lang="en-GB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45" t="13161" r="26730" b="10199"/>
          <a:stretch>
            <a:fillRect/>
          </a:stretch>
        </p:blipFill>
        <p:spPr bwMode="auto">
          <a:xfrm>
            <a:off x="6372225" y="1268730"/>
            <a:ext cx="2637790" cy="3433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51460" y="3429000"/>
            <a:ext cx="2257425" cy="26384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9540" y="3501390"/>
            <a:ext cx="2028825" cy="2562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0290" y="4063365"/>
            <a:ext cx="2628900" cy="200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8576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Char char="-"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 performance Class A</a:t>
            </a:r>
            <a:endParaRPr lang="en-GB" sz="28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l="4157" t="3040" r="4329"/>
          <a:stretch>
            <a:fillRect/>
          </a:stretch>
        </p:blipFill>
        <p:spPr>
          <a:xfrm>
            <a:off x="395605" y="2853055"/>
            <a:ext cx="4752340" cy="3665220"/>
          </a:xfrm>
          <a:prstGeom prst="rect">
            <a:avLst/>
          </a:prstGeom>
        </p:spPr>
      </p:pic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4"/>
          <a:srcRect l="6223" r="7335" b="6783"/>
          <a:stretch>
            <a:fillRect/>
          </a:stretch>
        </p:blipFill>
        <p:spPr>
          <a:xfrm>
            <a:off x="5003800" y="2853055"/>
            <a:ext cx="4098925" cy="32499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19328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8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Operation &amp; maintenance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" y="2853055"/>
            <a:ext cx="4038600" cy="302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425" y="2821940"/>
            <a:ext cx="2289810" cy="3053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Maintenance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52094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555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Stain repair</a:t>
            </a: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Gently brush or sand the affected area to remove the damage as well as the BoCoustic Finish 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Dust with a brush or vacuum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09345" y="3148330"/>
            <a:ext cx="2252980" cy="30041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920" y="3138170"/>
            <a:ext cx="2252980" cy="30041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495" y="3138170"/>
            <a:ext cx="2239010" cy="29857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Maintenance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555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Repair</a:t>
            </a: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Manually reﬁnish the area with BoCoustic Finish.  To  ﬁnd  a  smooth  and  ﬂat surface (use a spatula)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1555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+mn-ea"/>
              </a:rPr>
              <a:t>Leave to dry</a:t>
            </a: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62880" y="1196975"/>
            <a:ext cx="3442970" cy="25768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435" y="3999865"/>
            <a:ext cx="3490595" cy="23075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408430" y="3029585"/>
            <a:ext cx="2310130" cy="419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BoCoustic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586230"/>
            <a:ext cx="7997190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Acoustical smooth plaster system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2565400"/>
            <a:ext cx="2442210" cy="3256915"/>
          </a:xfrm>
          <a:prstGeom prst="rect">
            <a:avLst/>
          </a:prstGeom>
        </p:spPr>
      </p:pic>
      <p:pic>
        <p:nvPicPr>
          <p:cNvPr id="6" name="Content Placeholder 5" descr="IMG-20230531-WA0027"/>
          <p:cNvPicPr>
            <a:picLocks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227070" y="2561590"/>
            <a:ext cx="2468245" cy="3291840"/>
          </a:xfrm>
          <a:prstGeom prst="rect">
            <a:avLst/>
          </a:prstGeom>
        </p:spPr>
      </p:pic>
      <p:pic>
        <p:nvPicPr>
          <p:cNvPr id="9" name="Picture 8" descr="WhatsApp Image 2023-05-19 at 16.05.02"/>
          <p:cNvPicPr>
            <a:picLocks noChangeAspect="1"/>
          </p:cNvPicPr>
          <p:nvPr/>
        </p:nvPicPr>
        <p:blipFill>
          <a:blip r:embed="rId5"/>
          <a:srcRect l="29109"/>
          <a:stretch>
            <a:fillRect/>
          </a:stretch>
        </p:blipFill>
        <p:spPr>
          <a:xfrm>
            <a:off x="5868035" y="2565400"/>
            <a:ext cx="3108325" cy="3288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product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7571184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 Acoustical spray plaster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140968"/>
            <a:ext cx="6184817" cy="2441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based acoustical spray plaster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Recycled cellulose 80% &amp;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water based binder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G-20191003-WA0000[1]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212976"/>
            <a:ext cx="1712789" cy="3044957"/>
          </a:xfrm>
          <a:prstGeom prst="rect">
            <a:avLst/>
          </a:prstGeom>
        </p:spPr>
      </p:pic>
      <p:sp>
        <p:nvSpPr>
          <p:cNvPr id="6" name="Plus 5"/>
          <p:cNvSpPr/>
          <p:nvPr/>
        </p:nvSpPr>
        <p:spPr>
          <a:xfrm>
            <a:off x="2771800" y="4077072"/>
            <a:ext cx="576064" cy="648072"/>
          </a:xfrm>
          <a:prstGeom prst="mathPlus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5796136" y="4149080"/>
            <a:ext cx="576064" cy="360040"/>
          </a:xfrm>
          <a:prstGeom prst="mathEqual">
            <a:avLst/>
          </a:prstGeom>
          <a:solidFill>
            <a:srgbClr val="0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261404"/>
            <a:ext cx="2279408" cy="22794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9" b="16007"/>
          <a:stretch>
            <a:fillRect/>
          </a:stretch>
        </p:blipFill>
        <p:spPr>
          <a:xfrm>
            <a:off x="179512" y="3212976"/>
            <a:ext cx="2459702" cy="30710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605" y="1320800"/>
            <a:ext cx="8108950" cy="59626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is recycled cellulose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0370" y="2005330"/>
            <a:ext cx="6334760" cy="4231640"/>
          </a:xfrm>
        </p:spPr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Recycled </a:t>
            </a: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is basically paper</a:t>
            </a: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This material is treated with ecological fire retardents so it complies with the all the international fire guidelines(E84, EN 13501 ect)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The material consist of 80% pre consumer recycled cellulose.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It has a </a:t>
            </a:r>
            <a:r>
              <a:rPr lang="en-GB" sz="2000" b="1" i="1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‘negative carbon </a:t>
            </a:r>
            <a:r>
              <a:rPr lang="en-GB" sz="2000" b="1" i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foot </a:t>
            </a:r>
            <a:r>
              <a:rPr lang="en-GB" sz="2000" b="1" i="1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print’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because it prevents waste paper to be burned which releases a high amount of CO2.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It gains credits for this within LEED V4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800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013176"/>
            <a:ext cx="1007776" cy="1007776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470" y="2005330"/>
            <a:ext cx="2686685" cy="115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4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sz="4000" b="1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67345" cy="4526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Easy to Install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029" y="6287466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BoSpray installation">
            <a:hlinkClick r:id="" action="ppaction://media"/>
          </p:cNvPr>
          <p:cNvPicPr/>
          <p:nvPr>
            <p:ph sz="half" idx="2"/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71950" y="1062355"/>
            <a:ext cx="3768090" cy="5064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441434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based acoustical spray plaster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1) NRC(Noise Reduction Coefficient) = 0.65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1.00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2) Fire retardant Class A E84</a:t>
            </a:r>
            <a:r>
              <a:rPr lang="en-GB" sz="2000" dirty="0" smtClean="0">
                <a:solidFill>
                  <a:schemeClr val="dk1"/>
                </a:solidFill>
              </a:rPr>
              <a:t>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&amp;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EN13501-1class B s1 d0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3) Standard colour range + RAL &amp;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 colours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4) Recycled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80%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5)   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LEED, BREEAM &amp; WELL credits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2636912"/>
            <a:ext cx="1917700" cy="36449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877272"/>
            <a:ext cx="2921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High sound absorption 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1) NRC(Noise Reduction Coefficient) = 0.65 </a:t>
            </a: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1.00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¾’(15mm):      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0.65(Class D)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1’(25mm):       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0.85(Class C)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½’(37.5mm):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NRC 0.85(Class B)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mm:            NRC 0.95(Class A)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40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mm*:          NRC 1.00(Class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*Rib deck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93" t="21566" r="36265" b="16236"/>
          <a:stretch>
            <a:fillRect/>
          </a:stretch>
        </p:blipFill>
        <p:spPr bwMode="auto">
          <a:xfrm rot="20533357">
            <a:off x="5633787" y="3544796"/>
            <a:ext cx="1805671" cy="2520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432" y="1340768"/>
            <a:ext cx="1729870" cy="2162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43" t="21373" r="36911" b="14008"/>
          <a:stretch>
            <a:fillRect/>
          </a:stretch>
        </p:blipFill>
        <p:spPr bwMode="auto">
          <a:xfrm rot="21164118">
            <a:off x="6881639" y="3469140"/>
            <a:ext cx="1931520" cy="2485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based acoustical spray plaster</a:t>
            </a:r>
            <a:endParaRPr lang="en-GB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2) Fire retardant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EN13501-1, E84 &amp; Israeli standard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G-20181023-WA0001[1]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60131"/>
            <a:ext cx="3227851" cy="2420888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9" t="11753" r="40135" b="4155"/>
          <a:stretch>
            <a:fillRect/>
          </a:stretch>
        </p:blipFill>
        <p:spPr bwMode="auto">
          <a:xfrm rot="21340676">
            <a:off x="6764326" y="2846511"/>
            <a:ext cx="2442118" cy="346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27" t="16837" r="37899" b="3624"/>
          <a:stretch>
            <a:fillRect/>
          </a:stretch>
        </p:blipFill>
        <p:spPr bwMode="auto">
          <a:xfrm rot="20629368">
            <a:off x="5211688" y="3249800"/>
            <a:ext cx="2822269" cy="3641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23" t="12735" r="39808" b="4755"/>
          <a:stretch>
            <a:fillRect/>
          </a:stretch>
        </p:blipFill>
        <p:spPr bwMode="auto">
          <a:xfrm rot="20955451">
            <a:off x="6151694" y="3084267"/>
            <a:ext cx="2529245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8017" y="1268760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370100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3)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Standard colour range + RAL &amp; </a:t>
            </a:r>
            <a:r>
              <a:rPr lang="en-GB" sz="20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custome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colours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4" t="20557" r="13687" b="10569"/>
          <a:stretch>
            <a:fillRect/>
          </a:stretch>
        </p:blipFill>
        <p:spPr bwMode="auto">
          <a:xfrm>
            <a:off x="971600" y="2837248"/>
            <a:ext cx="6656946" cy="344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0498" y="2005142"/>
            <a:ext cx="5375638" cy="42318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4) Recycled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cellulose 80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% 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The material consist of 80% pre consumer recycled cellulose.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It has a </a:t>
            </a:r>
            <a:r>
              <a:rPr lang="en-GB" sz="2000" b="1" i="1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‘negative carbon </a:t>
            </a:r>
            <a:r>
              <a:rPr lang="en-GB" sz="2000" b="1" i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foot </a:t>
            </a:r>
            <a:r>
              <a:rPr lang="en-GB" sz="2000" b="1" i="1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print’ </a:t>
            </a: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because it prevents waste paper to be burned which releases a high amount of CO2.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It gains credits for this within LEED V4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800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013176"/>
            <a:ext cx="1007776" cy="1007776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216" y="2348880"/>
            <a:ext cx="3124200" cy="134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1320684"/>
            <a:ext cx="6552728" cy="596148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BoSpray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95536" y="1988840"/>
            <a:ext cx="8640960" cy="423183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5)     LEED V4, </a:t>
            </a:r>
            <a:r>
              <a:rPr lang="en-GB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BREEAM &amp; WELL credits</a:t>
            </a:r>
            <a:endParaRPr lang="en-GB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LEED V4 credits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Recycled content,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Low VOC emitting material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Renewable materials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Acoustic performance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No Red-list raw materials  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Avoidance of hazardous substances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800" i="1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HEA05, 1 credit(Acoustical performance)</a:t>
            </a:r>
            <a:endParaRPr lang="en-GB" sz="20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HEA02, 1 credit(Internal air quality)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" y="5059598"/>
            <a:ext cx="1100991" cy="38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2" y="2409569"/>
            <a:ext cx="427290" cy="427290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94" y="1916832"/>
            <a:ext cx="360938" cy="36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242" y="1345750"/>
            <a:ext cx="1351174" cy="75065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059598"/>
            <a:ext cx="1007776" cy="100777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072" y="2096402"/>
            <a:ext cx="1209807" cy="119367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3645024"/>
            <a:ext cx="1061333" cy="1265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Maintenance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16265" cy="4526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Repainting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BoSpray system can be sprayed with it self repainted with the special </a:t>
            </a:r>
            <a:r>
              <a:rPr lang="en-GB" sz="20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Acoustical Coat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1555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bristol project 2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5650" y="3251835"/>
            <a:ext cx="4038600" cy="3028950"/>
          </a:xfrm>
          <a:prstGeom prst="rect">
            <a:avLst/>
          </a:prstGeom>
        </p:spPr>
      </p:pic>
      <p:pic>
        <p:nvPicPr>
          <p:cNvPr id="6" name="Picture 5" descr="16078928335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435" y="3251835"/>
            <a:ext cx="4019550" cy="301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Maintenance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90230" cy="452628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Repairing</a:t>
            </a:r>
            <a:endParaRPr lang="en-GB" sz="3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BoSpray system can easily be repaired by hand by creating a mixture of the fiber with water and adhesive.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Bigger area’s can just be sprayed on 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98" y="427136"/>
            <a:ext cx="6527766" cy="19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" y="6281019"/>
            <a:ext cx="8089859" cy="24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6372200" y="6409629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en-GB" sz="12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versie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8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 descr="repair spot.png"/>
          <p:cNvPicPr>
            <a:picLocks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155" y="3777615"/>
            <a:ext cx="3232785" cy="25031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9" b="16007"/>
          <a:stretch>
            <a:fillRect/>
          </a:stretch>
        </p:blipFill>
        <p:spPr>
          <a:xfrm>
            <a:off x="603885" y="3742690"/>
            <a:ext cx="2035810" cy="2541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738256" y="420548"/>
            <a:ext cx="4197928" cy="120043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venirNext LT Pro" charset="0"/>
                <a:ea typeface="AvenirNext LT Pro" charset="0"/>
                <a:cs typeface="AvenirNext LT Pro" charset="0"/>
              </a:rPr>
              <a:t>Europe</a:t>
            </a:r>
            <a:br>
              <a:rPr lang="en-US" sz="4000" b="1" dirty="0" smtClean="0">
                <a:solidFill>
                  <a:schemeClr val="bg1"/>
                </a:solidFill>
                <a:latin typeface="AvenirNext LT Pro" charset="0"/>
                <a:ea typeface="AvenirNext LT Pro" charset="0"/>
                <a:cs typeface="AvenirNext LT Pro" charset="0"/>
              </a:rPr>
            </a:br>
            <a:endParaRPr lang="en-US" sz="4000" b="1" dirty="0">
              <a:solidFill>
                <a:schemeClr val="bg1"/>
              </a:solidFill>
              <a:latin typeface="AvenirNext LT Pro" charset="0"/>
              <a:ea typeface="AvenirNext LT Pro" charset="0"/>
              <a:cs typeface="AvenirNext LT Pro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39375" y="6503469"/>
            <a:ext cx="305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Canary Warf office London, UK 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3826453" y="3069727"/>
            <a:ext cx="276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Apple office Cork, Ireland 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70139" y="6488668"/>
            <a:ext cx="276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Office London, UK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5889976" y="6473816"/>
            <a:ext cx="2769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ALTU office Dublin Ireland </a:t>
            </a: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2" r="9008"/>
          <a:stretch>
            <a:fillRect/>
          </a:stretch>
        </p:blipFill>
        <p:spPr>
          <a:xfrm>
            <a:off x="70138" y="3657435"/>
            <a:ext cx="2713274" cy="27910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07" t="2729" r="11054"/>
          <a:stretch>
            <a:fillRect/>
          </a:stretch>
        </p:blipFill>
        <p:spPr>
          <a:xfrm>
            <a:off x="2839375" y="3647209"/>
            <a:ext cx="2916767" cy="27910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9" t="5455" r="8746" b="5785"/>
          <a:stretch>
            <a:fillRect/>
          </a:stretch>
        </p:blipFill>
        <p:spPr>
          <a:xfrm>
            <a:off x="70140" y="176317"/>
            <a:ext cx="3645526" cy="32627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9" t="6690" r="7920" b="6447"/>
          <a:stretch>
            <a:fillRect/>
          </a:stretch>
        </p:blipFill>
        <p:spPr>
          <a:xfrm>
            <a:off x="5889976" y="3647210"/>
            <a:ext cx="3254025" cy="2811474"/>
          </a:xfrm>
          <a:prstGeom prst="rect">
            <a:avLst/>
          </a:prstGeom>
        </p:spPr>
      </p:pic>
      <p:pic>
        <p:nvPicPr>
          <p:cNvPr id="12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el 1"/>
          <p:cNvSpPr txBox="1"/>
          <p:nvPr/>
        </p:nvSpPr>
        <p:spPr>
          <a:xfrm>
            <a:off x="3748364" y="1412776"/>
            <a:ext cx="5395637" cy="596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Projects in Europe </a:t>
            </a:r>
            <a:endParaRPr lang="en-GB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9024" y="3151910"/>
            <a:ext cx="3262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Expo 2020 Siemen HQ, </a:t>
            </a:r>
            <a:r>
              <a:rPr lang="en-GB" dirty="0" err="1" smtClean="0"/>
              <a:t>Dubai</a:t>
            </a:r>
            <a:r>
              <a:rPr lang="en-GB" dirty="0" err="1" smtClean="0">
                <a:solidFill>
                  <a:schemeClr val="bg1"/>
                </a:solidFill>
              </a:rPr>
              <a:t>bai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024" y="6338612"/>
            <a:ext cx="2180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DIFC Office, Dubai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2555776" y="6344176"/>
            <a:ext cx="340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Belgium pavilion Expo 2020, Dubai 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5" y="311727"/>
            <a:ext cx="3195206" cy="28401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48600" y="6344656"/>
            <a:ext cx="2324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Office in Abu Dhabi</a:t>
            </a:r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793369" y="181557"/>
            <a:ext cx="4197928" cy="1200438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AvenirNext LT Pro" charset="0"/>
                <a:ea typeface="AvenirNext LT Pro" charset="0"/>
                <a:cs typeface="AvenirNext LT Pro" charset="0"/>
              </a:rPr>
              <a:t> Middle East</a:t>
            </a:r>
            <a:br>
              <a:rPr lang="en-US" sz="4000" b="1" dirty="0" smtClean="0">
                <a:solidFill>
                  <a:schemeClr val="bg1"/>
                </a:solidFill>
                <a:latin typeface="AvenirNext LT Pro" charset="0"/>
                <a:ea typeface="AvenirNext LT Pro" charset="0"/>
                <a:cs typeface="AvenirNext LT Pro" charset="0"/>
              </a:rPr>
            </a:br>
            <a:endParaRPr lang="en-US" sz="4000" b="1" dirty="0">
              <a:solidFill>
                <a:schemeClr val="bg1"/>
              </a:solidFill>
              <a:latin typeface="AvenirNext LT Pro" charset="0"/>
              <a:ea typeface="AvenirNext LT Pro" charset="0"/>
              <a:cs typeface="AvenirNext LT Pro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40"/>
          <a:stretch>
            <a:fillRect/>
          </a:stretch>
        </p:blipFill>
        <p:spPr>
          <a:xfrm>
            <a:off x="6648600" y="3479367"/>
            <a:ext cx="2463839" cy="2840183"/>
          </a:xfrm>
          <a:prstGeom prst="rect">
            <a:avLst/>
          </a:prstGeom>
        </p:spPr>
      </p:pic>
      <p:pic>
        <p:nvPicPr>
          <p:cNvPr id="15" name="Picture 2" descr="D:\Bowiq 2\17006 Logo Bowiq png\Logo Bowi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5711"/>
            <a:ext cx="1469777" cy="51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el 1"/>
          <p:cNvSpPr txBox="1"/>
          <p:nvPr/>
        </p:nvSpPr>
        <p:spPr>
          <a:xfrm>
            <a:off x="3419872" y="1498577"/>
            <a:ext cx="5744656" cy="1584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Middle East projects</a:t>
            </a:r>
            <a:endParaRPr lang="en-GB" sz="3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65" y="3510075"/>
            <a:ext cx="2113666" cy="28182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830" y="3479367"/>
            <a:ext cx="4273394" cy="28489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</p:tagLst>
</file>

<file path=ppt/tags/tag3.xml><?xml version="1.0" encoding="utf-8"?>
<p:tagLst xmlns:p="http://schemas.openxmlformats.org/presentationml/2006/main">
  <p:tag name="KSO_WM_MEDIACOVER_FLAG" val="1"/>
  <p:tag name="KSO_WM_UNIT_MEDIACOVER_BTN_STATE" val="1"/>
</p:tagLst>
</file>

<file path=ppt/tags/tag4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5148</Words>
  <Application>WPS Presentation</Application>
  <PresentationFormat>On-screen Show (4:3)</PresentationFormat>
  <Paragraphs>430</Paragraphs>
  <Slides>43</Slides>
  <Notes>4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Arial</vt:lpstr>
      <vt:lpstr>SimSun</vt:lpstr>
      <vt:lpstr>Wingdings</vt:lpstr>
      <vt:lpstr>Verdana</vt:lpstr>
      <vt:lpstr>Microsoft YaHei</vt:lpstr>
      <vt:lpstr>Arial Unicode MS</vt:lpstr>
      <vt:lpstr>Calibri</vt:lpstr>
      <vt:lpstr>AvenirNext LT Pro</vt:lpstr>
      <vt:lpstr>Ethnocentric Rg</vt:lpstr>
      <vt:lpstr>Kantoorthema</vt:lpstr>
      <vt:lpstr>Bowiq</vt:lpstr>
      <vt:lpstr>Who we are</vt:lpstr>
      <vt:lpstr>Where we are</vt:lpstr>
      <vt:lpstr>Where we are</vt:lpstr>
      <vt:lpstr>What problem do we solve? </vt:lpstr>
      <vt:lpstr>Acoustic problems</vt:lpstr>
      <vt:lpstr>“Acoustics” in restaurants  </vt:lpstr>
      <vt:lpstr>Hard surfaces reflect</vt:lpstr>
      <vt:lpstr>“Acoustics” in offices…  </vt:lpstr>
      <vt:lpstr>Hard surfaces reflect</vt:lpstr>
      <vt:lpstr>This effects the Well Being </vt:lpstr>
      <vt:lpstr>Absorption is needed</vt:lpstr>
      <vt:lpstr>Sound absorption  </vt:lpstr>
      <vt:lpstr>What is reverberation time </vt:lpstr>
      <vt:lpstr>Example </vt:lpstr>
      <vt:lpstr>NRC what is that?</vt:lpstr>
      <vt:lpstr>Our solutions</vt:lpstr>
      <vt:lpstr>BoCoustic</vt:lpstr>
      <vt:lpstr>BoCoustic plaster</vt:lpstr>
      <vt:lpstr>BoCoustic Board</vt:lpstr>
      <vt:lpstr>BoCoustic</vt:lpstr>
      <vt:lpstr>BoCoustic</vt:lpstr>
      <vt:lpstr>BoCoustic</vt:lpstr>
      <vt:lpstr>BoCoustic</vt:lpstr>
      <vt:lpstr>BoCoustic</vt:lpstr>
      <vt:lpstr>BoCoustic</vt:lpstr>
      <vt:lpstr>Maintenance</vt:lpstr>
      <vt:lpstr>Maintenance</vt:lpstr>
      <vt:lpstr>BoCoustic</vt:lpstr>
      <vt:lpstr>The product</vt:lpstr>
      <vt:lpstr>BoSpray</vt:lpstr>
      <vt:lpstr>What is recycled cellulose</vt:lpstr>
      <vt:lpstr>BoSpray</vt:lpstr>
      <vt:lpstr>BoSpray</vt:lpstr>
      <vt:lpstr>BoSpray</vt:lpstr>
      <vt:lpstr>BoSpray</vt:lpstr>
      <vt:lpstr>BoSpray</vt:lpstr>
      <vt:lpstr>BoSpray</vt:lpstr>
      <vt:lpstr>BoSpray</vt:lpstr>
      <vt:lpstr>Maintenance</vt:lpstr>
      <vt:lpstr>Maintenance</vt:lpstr>
      <vt:lpstr>Europe </vt:lpstr>
      <vt:lpstr> Middle East </vt:lpstr>
    </vt:vector>
  </TitlesOfParts>
  <Company>ABN AMRO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Pinter István Arend</dc:creator>
  <cp:lastModifiedBy>Steven Rijkaard</cp:lastModifiedBy>
  <cp:revision>118</cp:revision>
  <dcterms:created xsi:type="dcterms:W3CDTF">2017-06-25T18:23:00Z</dcterms:created>
  <dcterms:modified xsi:type="dcterms:W3CDTF">2024-03-20T03:59:48Z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82CA770B5C634CB189C1C3DF883A95B7_13</vt:lpwstr>
  </property>
  <property fmtid="{D5CDD505-2E9C-101B-9397-08002B2CF9AE}" pid="3" name="KSOProductBuildVer">
    <vt:lpwstr>2057-12.2.0.13489</vt:lpwstr>
  </property>
</Properties>
</file>